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CA4D26-30B8-48A1-ABC1-F712939579CF}" type="datetime1">
              <a:rPr lang="ru-RU">
                <a:solidFill>
                  <a:srgbClr val="000000"/>
                </a:solidFill>
              </a:rPr>
              <a:pPr>
                <a:defRPr/>
              </a:pPr>
              <a:t>24.11.2020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25F10E-6FD4-4AD4-B20A-888A9868CF2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316742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E803B7-B3AC-4680-9166-7B970F4FFF60}" type="datetime1">
              <a:rPr lang="ru-RU">
                <a:solidFill>
                  <a:srgbClr val="000000"/>
                </a:solidFill>
              </a:rPr>
              <a:pPr>
                <a:defRPr/>
              </a:pPr>
              <a:t>24.11.2020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2AC7AD-83CB-4850-B3E6-72034CE465D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473113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B1E31E-228D-4BAF-AF30-EC7ADA7A39A1}" type="datetime1">
              <a:rPr lang="ru-RU">
                <a:solidFill>
                  <a:srgbClr val="000000"/>
                </a:solidFill>
              </a:rPr>
              <a:pPr>
                <a:defRPr/>
              </a:pPr>
              <a:t>24.11.2020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0909CE-8A40-4D8E-83D6-5D2F77655D7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194843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09600" y="274640"/>
            <a:ext cx="109728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910F89-3DB1-47E0-8632-9975646DFCC0}" type="datetime1">
              <a:rPr lang="ru-RU">
                <a:solidFill>
                  <a:srgbClr val="000000"/>
                </a:solidFill>
              </a:rPr>
              <a:pPr>
                <a:defRPr/>
              </a:pPr>
              <a:t>24.11.2020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F5CE8C-150B-4569-98E1-1BA9AEA3818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473939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12CAF2-1DD5-4240-A378-CCA47F3F0137}" type="datetime1">
              <a:rPr lang="ru-RU">
                <a:solidFill>
                  <a:srgbClr val="000000"/>
                </a:solidFill>
              </a:rPr>
              <a:pPr>
                <a:defRPr/>
              </a:pPr>
              <a:t>24.11.2020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2D5E25-AFA0-4E04-9658-FAF56C2A774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08545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8CA4C3-415D-4A3D-A89B-BB15F4F4DE0B}" type="datetime1">
              <a:rPr lang="ru-RU">
                <a:solidFill>
                  <a:srgbClr val="000000"/>
                </a:solidFill>
              </a:rPr>
              <a:pPr>
                <a:defRPr/>
              </a:pPr>
              <a:t>24.11.2020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AF16BE-1199-4050-8D16-5512DD0ABE4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523199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1C4FF2-C599-4D87-A1F9-307B6CC51941}" type="datetime1">
              <a:rPr lang="ru-RU">
                <a:solidFill>
                  <a:srgbClr val="000000"/>
                </a:solidFill>
              </a:rPr>
              <a:pPr>
                <a:defRPr/>
              </a:pPr>
              <a:t>24.11.2020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E40DFF-ECD9-45C5-893C-2FB9641B524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199108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649FCA-1C80-49EF-AA4B-2F82BCCF4550}" type="datetime1">
              <a:rPr lang="ru-RU">
                <a:solidFill>
                  <a:srgbClr val="000000"/>
                </a:solidFill>
              </a:rPr>
              <a:pPr>
                <a:defRPr/>
              </a:pPr>
              <a:t>24.11.2020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B7F6C4-620B-477A-ABFD-F800FDCEAFC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857067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CD1294-34DA-4D0E-ACE0-CB66CD1E9DB2}" type="datetime1">
              <a:rPr lang="ru-RU">
                <a:solidFill>
                  <a:srgbClr val="000000"/>
                </a:solidFill>
              </a:rPr>
              <a:pPr>
                <a:defRPr/>
              </a:pPr>
              <a:t>24.11.2020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0A7874-634E-4921-B962-2E4A5B0C6D4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753533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8D29CE-0F76-49B8-ADC7-BF814DF21501}" type="datetime1">
              <a:rPr lang="ru-RU">
                <a:solidFill>
                  <a:srgbClr val="000000"/>
                </a:solidFill>
              </a:rPr>
              <a:pPr>
                <a:defRPr/>
              </a:pPr>
              <a:t>24.11.2020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A041C4-BE42-4BFA-BDE3-DA4B9B812E2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629621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0FFE28-B174-4365-A2F3-9726A51378BB}" type="datetime1">
              <a:rPr lang="ru-RU">
                <a:solidFill>
                  <a:srgbClr val="000000"/>
                </a:solidFill>
              </a:rPr>
              <a:pPr>
                <a:defRPr/>
              </a:pPr>
              <a:t>24.11.2020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BB8940-4CD4-430F-9481-0B02220DA87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707426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4" y="273052"/>
            <a:ext cx="681566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9DAA73-56CF-4F41-83D2-0B9B55D480AD}" type="datetime1">
              <a:rPr lang="ru-RU">
                <a:solidFill>
                  <a:srgbClr val="000000"/>
                </a:solidFill>
              </a:rPr>
              <a:pPr>
                <a:defRPr/>
              </a:pPr>
              <a:t>24.11.2020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4036BD-294B-4A64-B99D-E0032534953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907744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8B2D0C-835B-447B-8C6A-92771BE53768}" type="datetime1">
              <a:rPr lang="ru-RU">
                <a:solidFill>
                  <a:srgbClr val="000000"/>
                </a:solidFill>
              </a:rPr>
              <a:pPr>
                <a:defRPr/>
              </a:pPr>
              <a:t>24.11.2020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51F361-CD52-4417-9A3E-FCC7316FEC7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142114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A4B6645-6F4E-4CF0-AE2A-A898112F20A9}" type="datetime1">
              <a:rPr lang="ru-RU">
                <a:solidFill>
                  <a:srgbClr val="000000"/>
                </a:solidFill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24.11.2020</a:t>
            </a:fld>
            <a:endParaRPr lang="ru-RU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A49841-1944-4538-A57B-61F003F35FC9}" type="slidenum">
              <a:rPr lang="ru-RU">
                <a:solidFill>
                  <a:srgbClr val="000000"/>
                </a:solidFill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7930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CCE4FD0-E53E-4EFB-BB78-63D5C623A465}" type="slidenum">
              <a:rPr lang="ru-RU" altLang="ru-RU" sz="140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1</a:t>
            </a:fld>
            <a:endParaRPr lang="ru-RU" altLang="ru-RU" sz="1400">
              <a:solidFill>
                <a:srgbClr val="000000"/>
              </a:solidFill>
            </a:endParaRP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1638300" y="4763"/>
            <a:ext cx="8915400" cy="1143000"/>
          </a:xfrm>
        </p:spPr>
        <p:txBody>
          <a:bodyPr/>
          <a:lstStyle/>
          <a:p>
            <a:endParaRPr lang="ru-RU" altLang="ru-RU" sz="1800">
              <a:solidFill>
                <a:schemeClr val="bg1"/>
              </a:solidFill>
            </a:endParaRP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16050" y="1412875"/>
            <a:ext cx="8915400" cy="565150"/>
          </a:xfrm>
        </p:spPr>
        <p:txBody>
          <a:bodyPr/>
          <a:lstStyle/>
          <a:p>
            <a:pPr marL="0" indent="0">
              <a:buNone/>
            </a:pPr>
            <a:r>
              <a:rPr lang="ru-RU" altLang="ru-RU" sz="2000"/>
              <a:t>федеральный государственный образовательный стандарт высшего образования представляет собой совокупность требований, обязательных при реализации основных профессиональных образовательных программ высшего образования - программ бакалавриата по направлению подготовки</a:t>
            </a:r>
            <a:r>
              <a:rPr lang="en-US" altLang="ru-RU" sz="2000"/>
              <a:t> </a:t>
            </a:r>
            <a:r>
              <a:rPr lang="ru-RU" altLang="ru-RU" sz="2000"/>
              <a:t>38.03.</a:t>
            </a:r>
            <a:r>
              <a:rPr lang="en-US" altLang="ru-RU" sz="2000"/>
              <a:t>0</a:t>
            </a:r>
            <a:r>
              <a:rPr lang="ru-RU" altLang="ru-RU" sz="2000"/>
              <a:t>1</a:t>
            </a:r>
            <a:r>
              <a:rPr lang="en-US" altLang="ru-RU" sz="2000"/>
              <a:t> -</a:t>
            </a:r>
            <a:r>
              <a:rPr lang="ru-RU" altLang="ru-RU" sz="2000"/>
              <a:t>	Экономика (далее соответственно - программа бакалавриата, направление подготовки).</a:t>
            </a:r>
            <a:endParaRPr lang="en-US" altLang="ru-RU" sz="2000"/>
          </a:p>
          <a:p>
            <a:pPr marL="0" indent="0">
              <a:buNone/>
            </a:pPr>
            <a:r>
              <a:rPr lang="ru-RU" altLang="ru-RU" sz="2000"/>
              <a:t>В настоящем федеральном государственном образовательном стандарте используются следующие сокращения:</a:t>
            </a:r>
          </a:p>
          <a:p>
            <a:pPr marL="0" indent="0">
              <a:buNone/>
            </a:pPr>
            <a:r>
              <a:rPr lang="ru-RU" altLang="ru-RU" sz="2000"/>
              <a:t>ОК - общекультурные компетенции;</a:t>
            </a:r>
          </a:p>
          <a:p>
            <a:pPr marL="0" indent="0">
              <a:buNone/>
            </a:pPr>
            <a:r>
              <a:rPr lang="ru-RU" altLang="ru-RU" sz="2000"/>
              <a:t>ОПК - общепрофессиональные компетенции;</a:t>
            </a:r>
          </a:p>
          <a:p>
            <a:pPr marL="0" indent="0">
              <a:buNone/>
            </a:pPr>
            <a:r>
              <a:rPr lang="ru-RU" altLang="ru-RU" sz="2000"/>
              <a:t>ПК - профессиональные компетенции; </a:t>
            </a:r>
          </a:p>
          <a:p>
            <a:pPr marL="0" indent="0">
              <a:buNone/>
            </a:pPr>
            <a:r>
              <a:rPr lang="ru-RU" altLang="ru-RU" sz="2000"/>
              <a:t>ФГОС ВО- федеральный государственный образовательный стандарт высшего образования;</a:t>
            </a:r>
          </a:p>
          <a:p>
            <a:pPr marL="0" indent="0">
              <a:buNone/>
            </a:pPr>
            <a:r>
              <a:rPr lang="ru-RU" altLang="ru-RU" sz="2000"/>
              <a:t>сетевая форма — сетевая форма реализации образовательных программ.</a:t>
            </a:r>
          </a:p>
          <a:p>
            <a:pPr marL="0" indent="0">
              <a:buNone/>
            </a:pPr>
            <a:endParaRPr lang="ru-RU" altLang="ru-RU" sz="2000"/>
          </a:p>
        </p:txBody>
      </p:sp>
    </p:spTree>
    <p:extLst>
      <p:ext uri="{BB962C8B-B14F-4D97-AF65-F5344CB8AC3E}">
        <p14:creationId xmlns:p14="http://schemas.microsoft.com/office/powerpoint/2010/main" val="679908263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ru-RU" sz="2400" b="1" dirty="0"/>
              <a:t>страховая деятельность:</a:t>
            </a:r>
            <a:endParaRPr lang="ru-RU" sz="2400" dirty="0"/>
          </a:p>
          <a:p>
            <a:pPr>
              <a:defRPr/>
            </a:pPr>
            <a:r>
              <a:rPr lang="ru-RU" sz="2400" dirty="0"/>
              <a:t>реализация различных технологий розничных продаж в страховании; организация продаж страховых продуктов;</a:t>
            </a:r>
          </a:p>
          <a:p>
            <a:pPr>
              <a:defRPr/>
            </a:pPr>
            <a:r>
              <a:rPr lang="ru-RU" sz="2400" dirty="0"/>
              <a:t>сопровождение договоров страхования (определение франшизы, страховой стоимости и премии);</a:t>
            </a:r>
          </a:p>
          <a:p>
            <a:pPr>
              <a:defRPr/>
            </a:pPr>
            <a:r>
              <a:rPr lang="ru-RU" sz="2400" dirty="0"/>
              <a:t>оформление и сопровождение страхового случая (оценка страхового ущерба, урегулирование убытков);</a:t>
            </a:r>
          </a:p>
          <a:p>
            <a:pPr>
              <a:defRPr/>
            </a:pPr>
            <a:r>
              <a:rPr lang="ru-RU" sz="2400" dirty="0"/>
              <a:t>ведение бухгалтерского учета и составление отчетности страховой организации</a:t>
            </a:r>
          </a:p>
          <a:p>
            <a:pPr marL="0" indent="0">
              <a:buNone/>
              <a:defRPr/>
            </a:pPr>
            <a:endParaRPr lang="ru-RU" dirty="0"/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7A726A9-B40C-4FB1-B74F-3BC8B77FDAB8}" type="slidenum">
              <a:rPr lang="ru-RU" altLang="ru-RU" sz="140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ru-RU" altLang="ru-RU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788324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ru-RU" sz="2000" dirty="0"/>
              <a:t>Выпускник, освоивший программу бакалавриата, должен обладать следующими </a:t>
            </a:r>
            <a:r>
              <a:rPr lang="ru-RU" sz="2000" b="1" dirty="0"/>
              <a:t>общекультурными компетенциями:</a:t>
            </a:r>
            <a:endParaRPr lang="ru-RU" sz="2000" dirty="0"/>
          </a:p>
          <a:p>
            <a:pPr>
              <a:defRPr/>
            </a:pPr>
            <a:r>
              <a:rPr lang="ru-RU" sz="2000" dirty="0"/>
              <a:t>способностью использовать основы философских знаний для формирования мировоззренческой позиции (ОК-1);</a:t>
            </a:r>
          </a:p>
          <a:p>
            <a:pPr>
              <a:defRPr/>
            </a:pPr>
            <a:r>
              <a:rPr lang="ru-RU" sz="2000" dirty="0"/>
              <a:t>способностью анализировать основные этапы и закономерности исторического развития общества для формирования гражданской позиции (ОК-2);</a:t>
            </a:r>
          </a:p>
          <a:p>
            <a:pPr>
              <a:defRPr/>
            </a:pPr>
            <a:r>
              <a:rPr lang="ru-RU" sz="2000" dirty="0"/>
              <a:t>способностью использовать основы экономических знаний в различных </a:t>
            </a:r>
            <a:r>
              <a:rPr lang="ru-RU" sz="2000" dirty="0" err="1"/>
              <a:t>сферахдеятельности</a:t>
            </a:r>
            <a:r>
              <a:rPr lang="ru-RU" sz="2000" dirty="0"/>
              <a:t> (ОК-3);</a:t>
            </a:r>
          </a:p>
          <a:p>
            <a:pPr>
              <a:defRPr/>
            </a:pPr>
            <a:r>
              <a:rPr lang="ru-RU" sz="2000" dirty="0"/>
              <a:t>способностью к коммуникации в устной и письменной формах на русском и иностранном языках для решения задач межличностного и межкультурного взаимодействия (ОК-4);</a:t>
            </a:r>
          </a:p>
          <a:p>
            <a:pPr>
              <a:defRPr/>
            </a:pPr>
            <a:endParaRPr lang="ru-RU" dirty="0"/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A7C3791-3612-4165-8611-E8B3F62FD2F1}" type="slidenum">
              <a:rPr lang="ru-RU" altLang="ru-RU" sz="140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lang="ru-RU" altLang="ru-RU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825690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22531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 sz="2000"/>
              <a:t>способностью работать в коллективе, толерантно воспринимая социальные, этнические, конфессиональные и культурные различия (ОК-5);</a:t>
            </a:r>
          </a:p>
          <a:p>
            <a:r>
              <a:rPr lang="ru-RU" altLang="ru-RU" sz="2000"/>
              <a:t>способностью использовать основы правовых знаний в различных сферах деятельности (ОК-6);</a:t>
            </a:r>
          </a:p>
          <a:p>
            <a:r>
              <a:rPr lang="ru-RU" altLang="ru-RU" sz="2000"/>
              <a:t>способностью к самоорганизации и самообразованию (ОК-7);</a:t>
            </a:r>
          </a:p>
          <a:p>
            <a:r>
              <a:rPr lang="ru-RU" altLang="ru-RU" sz="2000"/>
              <a:t>способностью использовать методы и средства физической культуры для обеспечения полноценной социальной и профессиональной деятельности (ОК-8);</a:t>
            </a:r>
          </a:p>
          <a:p>
            <a:r>
              <a:rPr lang="ru-RU" altLang="ru-RU" sz="2000"/>
              <a:t>способностью использовать приемы первой помощи,* методы защиты в условиях чрезвычайных ситуаций (ОК-9).</a:t>
            </a:r>
          </a:p>
          <a:p>
            <a:endParaRPr lang="ru-RU" altLang="ru-RU" smtClean="0"/>
          </a:p>
        </p:txBody>
      </p:sp>
      <p:sp>
        <p:nvSpPr>
          <p:cNvPr id="22532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4339362-896D-4DBC-9C89-FC04C74B6110}" type="slidenum">
              <a:rPr lang="ru-RU" altLang="ru-RU" sz="140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12</a:t>
            </a:fld>
            <a:endParaRPr lang="ru-RU" altLang="ru-RU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837267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23555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 sz="1800"/>
              <a:t>Выпускник, освоивший программу бакалавриата, должен обладать следующими </a:t>
            </a:r>
            <a:r>
              <a:rPr lang="ru-RU" altLang="ru-RU" sz="1800" b="1"/>
              <a:t>общепрофессиональными компетенциями:</a:t>
            </a:r>
            <a:endParaRPr lang="ru-RU" altLang="ru-RU" sz="1800"/>
          </a:p>
          <a:p>
            <a:r>
              <a:rPr lang="ru-RU" altLang="ru-RU" sz="1800"/>
              <a:t>способностью решать стандартные</a:t>
            </a:r>
            <a:r>
              <a:rPr lang="en-US" altLang="ru-RU" sz="1800"/>
              <a:t> </a:t>
            </a:r>
            <a:r>
              <a:rPr lang="ru-RU" altLang="ru-RU" sz="1800"/>
              <a:t>задачи</a:t>
            </a:r>
            <a:r>
              <a:rPr lang="en-US" altLang="ru-RU" sz="1800"/>
              <a:t> </a:t>
            </a:r>
            <a:r>
              <a:rPr lang="ru-RU" altLang="ru-RU" sz="1800"/>
              <a:t>профессиональной</a:t>
            </a:r>
            <a:r>
              <a:rPr lang="en-US" altLang="ru-RU" sz="1800"/>
              <a:t> </a:t>
            </a:r>
            <a:r>
              <a:rPr lang="ru-RU" altLang="ru-RU" sz="1800"/>
              <a:t>деятельности на основе информационной и библиографической культуры с</a:t>
            </a:r>
            <a:r>
              <a:rPr lang="en-US" altLang="ru-RU" sz="1800"/>
              <a:t> </a:t>
            </a:r>
            <a:r>
              <a:rPr lang="ru-RU" altLang="ru-RU" sz="1800"/>
              <a:t>применением информационно-коммуникационных технологий и с учетом основных требований информационной безопасности (ОПК-1);</a:t>
            </a:r>
          </a:p>
          <a:p>
            <a:r>
              <a:rPr lang="ru-RU" altLang="ru-RU" sz="1800"/>
              <a:t>Способностью</a:t>
            </a:r>
            <a:r>
              <a:rPr lang="en-US" altLang="ru-RU" sz="1800"/>
              <a:t> </a:t>
            </a:r>
            <a:r>
              <a:rPr lang="ru-RU" altLang="ru-RU" sz="1800"/>
              <a:t>осуществлять</a:t>
            </a:r>
            <a:r>
              <a:rPr lang="en-US" altLang="ru-RU" sz="1800"/>
              <a:t> </a:t>
            </a:r>
            <a:r>
              <a:rPr lang="ru-RU" altLang="ru-RU" sz="1800"/>
              <a:t>сбор, анализ и обработку данных, необходимых для решения профессиональных задач (ОПК-2);</a:t>
            </a:r>
          </a:p>
          <a:p>
            <a:r>
              <a:rPr lang="ru-RU" altLang="ru-RU" sz="1800"/>
              <a:t>Способностью</a:t>
            </a:r>
            <a:r>
              <a:rPr lang="en-US" altLang="ru-RU" sz="1800"/>
              <a:t> </a:t>
            </a:r>
            <a:r>
              <a:rPr lang="ru-RU" altLang="ru-RU" sz="1800"/>
              <a:t>выбрать инструментальные средствадля обработки экономических данных в соответствии с поставленной задачей, проанализировать результаты расчетов и обосновать полученные выводы (ОПК - 3);</a:t>
            </a:r>
          </a:p>
          <a:p>
            <a:r>
              <a:rPr lang="ru-RU" altLang="ru-RU" sz="1800"/>
              <a:t>Способностью</a:t>
            </a:r>
            <a:r>
              <a:rPr lang="en-US" altLang="ru-RU" sz="1800"/>
              <a:t> </a:t>
            </a:r>
            <a:r>
              <a:rPr lang="ru-RU" altLang="ru-RU" sz="1800"/>
              <a:t>находить	организационно-управленческие	решения</a:t>
            </a:r>
          </a:p>
          <a:p>
            <a:r>
              <a:rPr lang="ru-RU" altLang="ru-RU" sz="1800"/>
              <a:t>в профессиональной деятельности и готовность нести за них ответственность (ОПК-4).</a:t>
            </a:r>
          </a:p>
          <a:p>
            <a:endParaRPr lang="ru-RU" altLang="ru-RU" smtClean="0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5F6B2DB-6B12-441A-A94C-2EBCD6C7BCD4}" type="slidenum">
              <a:rPr lang="ru-RU" altLang="ru-RU" sz="140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13</a:t>
            </a:fld>
            <a:endParaRPr lang="ru-RU" altLang="ru-RU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239887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ru-RU" sz="1600" dirty="0"/>
              <a:t>Выпускник, освоивший программу бакалавриата, должен обладать </a:t>
            </a:r>
            <a:r>
              <a:rPr lang="ru-RU" sz="1600" b="1" dirty="0"/>
              <a:t>профессиональными компетенциями, </a:t>
            </a:r>
            <a:r>
              <a:rPr lang="ru-RU" sz="1600" dirty="0"/>
              <a:t>соответствующими виду (видам) профессиональной деятельности, на который (которые) ориентирована программа бакалавриата:</a:t>
            </a:r>
          </a:p>
          <a:p>
            <a:pPr marL="0" indent="0">
              <a:buNone/>
              <a:defRPr/>
            </a:pPr>
            <a:r>
              <a:rPr lang="ru-RU" sz="1600" b="1" dirty="0"/>
              <a:t>расчетно-экономическая деятельность:</a:t>
            </a:r>
          </a:p>
          <a:p>
            <a:pPr>
              <a:defRPr/>
            </a:pPr>
            <a:r>
              <a:rPr lang="ru-RU" sz="1600" dirty="0"/>
              <a:t>способностью собрать и проанализировать исходные данные, необходимые для расчета экономических и социально-экономических показателей, характеризующих деятельность хозяйствующих субъектов (ПК-1);</a:t>
            </a:r>
          </a:p>
          <a:p>
            <a:pPr>
              <a:defRPr/>
            </a:pPr>
            <a:r>
              <a:rPr lang="ru-RU" sz="1600" dirty="0"/>
              <a:t>способностью на основе типовых методик и действующей </a:t>
            </a:r>
            <a:r>
              <a:rPr lang="ru-RU" sz="1600" dirty="0" err="1"/>
              <a:t>нормативно­правовой</a:t>
            </a:r>
            <a:r>
              <a:rPr lang="ru-RU" sz="1600" dirty="0"/>
              <a:t> базы рассчитать экономические и социально-экономические показатели, характеризующие деятельность хозяйствующих субъектов, (ПК-2);</a:t>
            </a:r>
          </a:p>
          <a:p>
            <a:pPr>
              <a:defRPr/>
            </a:pPr>
            <a:r>
              <a:rPr lang="ru-RU" sz="1600" dirty="0"/>
              <a:t>способностью выполнять необходимые для составления экономических разделов планов расчеты, обосновывать их и представлять результаты работы в соответствии с принятыми в организации стандартами (ПК-3); </a:t>
            </a:r>
            <a:endParaRPr lang="en-US" sz="1600" dirty="0"/>
          </a:p>
          <a:p>
            <a:pPr marL="0" indent="0">
              <a:buNone/>
              <a:defRPr/>
            </a:pPr>
            <a:r>
              <a:rPr lang="ru-RU" sz="1600" b="1" dirty="0"/>
              <a:t>аналитическая, научно-исследовательская деятельность: </a:t>
            </a:r>
            <a:r>
              <a:rPr lang="ru-RU" sz="1600" dirty="0"/>
              <a:t>способностью на основе описания экономических процессов и явлений строить стандартные теоретические и эконометрические модели, анализировать и содержательно интерпретировать полученные результаты (ПК-4);</a:t>
            </a:r>
          </a:p>
          <a:p>
            <a:pPr>
              <a:defRPr/>
            </a:pPr>
            <a:endParaRPr lang="ru-RU" dirty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E4876ED-2AE4-4AE7-8763-04C40B76BEFB}" type="slidenum">
              <a:rPr lang="ru-RU" altLang="ru-RU" sz="140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14</a:t>
            </a:fld>
            <a:endParaRPr lang="ru-RU" altLang="ru-RU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319752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2560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 sz="1800"/>
              <a:t>способностью анализировать и интерпретировать финансовую, бухгалтерскую и иную информацию, содержащуюся в отчетности предприятий различных форм собственности, организаций, ведомств и т.д. и использовать полученные сведения для принятия управленческих решений (ПК-5);</a:t>
            </a:r>
          </a:p>
          <a:p>
            <a:r>
              <a:rPr lang="ru-RU" altLang="ru-RU" sz="1800"/>
              <a:t>способностью анализировать и интерпретировать данные отечественной и зарубежной статистики о социально-экономических процессах и явлениях, выявлять тенденции изменения социально-экономических показателей (ПК-6);</a:t>
            </a:r>
          </a:p>
          <a:p>
            <a:r>
              <a:rPr lang="ru-RU" altLang="ru-RU" sz="1800"/>
              <a:t>способностью, используя отечественные и зарубежные источники информации, собрать необходимые данные проанализировать их и подготовить информационный обзор и/или аналитический отчет (ПК-7);</a:t>
            </a:r>
          </a:p>
          <a:p>
            <a:r>
              <a:rPr lang="ru-RU" altLang="ru-RU" sz="1800"/>
              <a:t>способностью использовать для решения аналитических и исследовательских задач современные технические средства и информационные технологии (ПК-8); </a:t>
            </a:r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5F717B9-A4F5-471A-8BF1-92EF40FC557A}" type="slidenum">
              <a:rPr lang="ru-RU" altLang="ru-RU" sz="140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15</a:t>
            </a:fld>
            <a:endParaRPr lang="ru-RU" altLang="ru-RU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446652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ru-RU" sz="1800" dirty="0"/>
              <a:t>способностью организовать деятельность малой группы, созданной для реализации конкретного экономического проекта (ПК-9);</a:t>
            </a:r>
          </a:p>
          <a:p>
            <a:pPr>
              <a:defRPr/>
            </a:pPr>
            <a:r>
              <a:rPr lang="ru-RU" sz="1800" dirty="0"/>
              <a:t>Способностью</a:t>
            </a:r>
            <a:r>
              <a:rPr lang="en-US" sz="1800" dirty="0"/>
              <a:t> </a:t>
            </a:r>
            <a:r>
              <a:rPr lang="ru-RU" sz="1800" dirty="0"/>
              <a:t>использовать для решения коммуникативных задач современные технические средства и информационные технологии (ПК-10);</a:t>
            </a:r>
          </a:p>
          <a:p>
            <a:pPr>
              <a:defRPr/>
            </a:pPr>
            <a:r>
              <a:rPr lang="ru-RU" sz="1800" dirty="0"/>
              <a:t>Способностью</a:t>
            </a:r>
            <a:r>
              <a:rPr lang="en-US" sz="1800" dirty="0"/>
              <a:t> </a:t>
            </a:r>
            <a:r>
              <a:rPr lang="ru-RU" sz="1800" dirty="0"/>
              <a:t>критически оценить предлагаемые варианты управленческих решений и разработать и обосновать предложения по их совершенствованию с учетом критериев социально-экономической эффективности, рисков и возможных социально-экономических последствий (ПК-11); </a:t>
            </a:r>
            <a:endParaRPr lang="en-US" sz="1800" dirty="0"/>
          </a:p>
          <a:p>
            <a:pPr marL="0" indent="0">
              <a:buNone/>
              <a:defRPr/>
            </a:pPr>
            <a:r>
              <a:rPr lang="ru-RU" sz="1800" b="1" dirty="0"/>
              <a:t>педагогическая деятельность:</a:t>
            </a:r>
            <a:endParaRPr lang="ru-RU" sz="1800" dirty="0"/>
          </a:p>
          <a:p>
            <a:pPr>
              <a:defRPr/>
            </a:pPr>
            <a:r>
              <a:rPr lang="ru-RU" sz="1800" dirty="0"/>
              <a:t>Способностью</a:t>
            </a:r>
            <a:r>
              <a:rPr lang="en-US" sz="1800" dirty="0"/>
              <a:t> </a:t>
            </a:r>
            <a:r>
              <a:rPr lang="ru-RU" sz="1800" dirty="0"/>
              <a:t>использовать в преподавании экономических дисциплин в образовательных учреждениях различного уровня, существующие программы и учебно-методические материалы (ПК-12);</a:t>
            </a:r>
          </a:p>
          <a:p>
            <a:pPr>
              <a:defRPr/>
            </a:pPr>
            <a:r>
              <a:rPr lang="ru-RU" sz="1800" dirty="0"/>
              <a:t>Способностью</a:t>
            </a:r>
            <a:r>
              <a:rPr lang="en-US" sz="1800" dirty="0"/>
              <a:t> </a:t>
            </a:r>
            <a:r>
              <a:rPr lang="ru-RU" sz="1800" dirty="0"/>
              <a:t>принять участие в совершенствовании и разработке </a:t>
            </a:r>
            <a:r>
              <a:rPr lang="ru-RU" sz="1800" dirty="0" err="1"/>
              <a:t>учебно­методического</a:t>
            </a:r>
            <a:r>
              <a:rPr lang="ru-RU" sz="1800" dirty="0"/>
              <a:t> обеспечения экономических дисциплин (ПК-13); </a:t>
            </a:r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E2ABA39-9B79-4DB2-8563-50214A38FF01}" type="slidenum">
              <a:rPr lang="ru-RU" altLang="ru-RU" sz="140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16</a:t>
            </a:fld>
            <a:endParaRPr lang="ru-RU" altLang="ru-RU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070979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ru-RU" sz="1800" b="1" dirty="0"/>
              <a:t>учетная деятельность:</a:t>
            </a:r>
            <a:endParaRPr lang="ru-RU" sz="1800" dirty="0"/>
          </a:p>
          <a:p>
            <a:pPr>
              <a:defRPr/>
            </a:pPr>
            <a:r>
              <a:rPr lang="ru-RU" sz="1800" dirty="0"/>
              <a:t>способностью осуществлять документирование хозяйственных операций, проводить учет денежных средств, разрабатывать рабочий план счетов бухгалтерского учета организации и формировать на его основе бухгалтерские проводки (ПК-14);</a:t>
            </a:r>
          </a:p>
          <a:p>
            <a:pPr>
              <a:defRPr/>
            </a:pPr>
            <a:r>
              <a:rPr lang="ru-RU" sz="1800" dirty="0"/>
              <a:t>способностью формировать бухгалтерские проводки по учету источников и итогам инвентаризации и финансовых обязательств организации (ПК-15);</a:t>
            </a:r>
          </a:p>
          <a:p>
            <a:pPr>
              <a:defRPr/>
            </a:pPr>
            <a:r>
              <a:rPr lang="ru-RU" sz="1800" dirty="0"/>
              <a:t>способностью оформлять платежные документы и формировать бухгалтерские проводки по начислению и перечислению налогов и сборов в бюджеты различных уровней, страховых взносов - во внебюджетные фонды (ПК-16);</a:t>
            </a:r>
          </a:p>
          <a:p>
            <a:pPr>
              <a:defRPr/>
            </a:pPr>
            <a:r>
              <a:rPr lang="ru-RU" sz="1800" dirty="0"/>
              <a:t>способностью отражать на счетах бухгалтерского учета результаты хозяйственной деятельности за отчетный период, составлять формы бухгалтерской и статистической отчетности, налоговые декларации (ПК-17);</a:t>
            </a:r>
          </a:p>
          <a:p>
            <a:pPr>
              <a:defRPr/>
            </a:pPr>
            <a:r>
              <a:rPr lang="ru-RU" sz="1800" dirty="0"/>
              <a:t>способностью организовывать и осуществлять налоговый учет и налоговое планирование организации (ПК-18);</a:t>
            </a:r>
          </a:p>
          <a:p>
            <a:pPr marL="0" indent="0">
              <a:buNone/>
              <a:defRPr/>
            </a:pPr>
            <a:endParaRPr lang="ru-RU" dirty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1ECCD4D-55C8-4DCD-B03C-E3FA6A682203}" type="slidenum">
              <a:rPr lang="ru-RU" altLang="ru-RU" sz="140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17</a:t>
            </a:fld>
            <a:endParaRPr lang="ru-RU" altLang="ru-RU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995553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ru-RU" sz="1800" b="1" dirty="0"/>
              <a:t>расчетно-финансовая деятельность:</a:t>
            </a:r>
          </a:p>
          <a:p>
            <a:pPr>
              <a:defRPr/>
            </a:pPr>
            <a:r>
              <a:rPr lang="ru-RU" sz="1800" dirty="0"/>
              <a:t>способностью рассчитывать показатели проектов бюджетов бюджетной системы Российской Федерации, обеспечивать их исполнение и контроль, составлять бюджетные сметы казенных учреждений и планы </a:t>
            </a:r>
            <a:r>
              <a:rPr lang="ru-RU" sz="1800" dirty="0" err="1"/>
              <a:t>финансово­хозяйственной</a:t>
            </a:r>
            <a:r>
              <a:rPr lang="ru-RU" sz="1800" dirty="0"/>
              <a:t> деятельности бюджетных и автономных учреждений (ПК-19);</a:t>
            </a:r>
          </a:p>
          <a:p>
            <a:pPr>
              <a:defRPr/>
            </a:pPr>
            <a:r>
              <a:rPr lang="ru-RU" sz="1800" dirty="0"/>
              <a:t>способностью вести работу по налоговому планированию в составе бюджетов бюджетной системы Российской Федерации (ПК-20);</a:t>
            </a:r>
          </a:p>
          <a:p>
            <a:pPr>
              <a:defRPr/>
            </a:pPr>
            <a:r>
              <a:rPr lang="ru-RU" sz="1800" dirty="0"/>
              <a:t>способностью составлять финансовые планы организации, обеспечивать осуществление финансовых взаимоотношений с организациями, органами государственной власти и местного самоуправления (ПК-21);</a:t>
            </a:r>
          </a:p>
          <a:p>
            <a:pPr>
              <a:defRPr/>
            </a:pPr>
            <a:r>
              <a:rPr lang="ru-RU" sz="1800" dirty="0"/>
              <a:t>способностью применять нормы, регулирующие бюджетные, налоговые, валютные отношения в области страховой, банковской деятельности, учета и контроля (ПК-22);</a:t>
            </a:r>
          </a:p>
          <a:p>
            <a:pPr>
              <a:defRPr/>
            </a:pPr>
            <a:r>
              <a:rPr lang="ru-RU" sz="1800" dirty="0"/>
              <a:t>способностью участвовать в мероприятиях по организации и проведению финансового контроля в секторе государственного и муниципального управления, принимать меры по реализации выявленных отклонений (ПК-23);</a:t>
            </a:r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7BD4535-D516-4821-85F0-95DB07DC68F0}" type="slidenum">
              <a:rPr lang="ru-RU" altLang="ru-RU" sz="140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18</a:t>
            </a:fld>
            <a:endParaRPr lang="ru-RU" altLang="ru-RU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4890488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38300" y="1341438"/>
            <a:ext cx="8915400" cy="4525962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ru-RU" sz="1400" b="1" dirty="0"/>
              <a:t>банковская деятельность:</a:t>
            </a:r>
            <a:endParaRPr lang="ru-RU" sz="1400" dirty="0"/>
          </a:p>
          <a:p>
            <a:pPr>
              <a:defRPr/>
            </a:pPr>
            <a:r>
              <a:rPr lang="ru-RU" sz="1400" dirty="0"/>
              <a:t>способностью осуществлять расчетно-кассовое обслуживание клиентов, межбанковские расчеты, расчеты по экспортно-импортным операциям (ПК-24);</a:t>
            </a:r>
          </a:p>
          <a:p>
            <a:pPr>
              <a:defRPr/>
            </a:pPr>
            <a:r>
              <a:rPr lang="ru-RU" sz="1400" dirty="0"/>
              <a:t>способностью оценивать кредитоспособность клиентов, осуществлять и оформлять выдачу и сопровождение кредитов, проводить операции на рынке межбанковских кредитов, формировать и регулировать целевые резервы (ПК-25);</a:t>
            </a:r>
          </a:p>
          <a:p>
            <a:pPr>
              <a:defRPr/>
            </a:pPr>
            <a:r>
              <a:rPr lang="ru-RU" sz="1400" dirty="0"/>
              <a:t>способностью осуществлять активно-пассивные и посреднические операции с ценными бумагами (ПК-26);</a:t>
            </a:r>
          </a:p>
          <a:p>
            <a:pPr>
              <a:defRPr/>
            </a:pPr>
            <a:r>
              <a:rPr lang="ru-RU" sz="1400" dirty="0"/>
              <a:t>способностью готовить отчетность и обеспечивать контроль за выполнением резервных требований Банка России (ПК-27);</a:t>
            </a:r>
          </a:p>
          <a:p>
            <a:pPr>
              <a:defRPr/>
            </a:pPr>
            <a:r>
              <a:rPr lang="ru-RU" sz="1400" dirty="0"/>
              <a:t>способностью вести учет имущества, доходов, расходов и результатов деятельности кредитных организаций, уплату налогов, составлять бухгалтерскую отчетность (ПК-28);</a:t>
            </a:r>
          </a:p>
          <a:p>
            <a:pPr>
              <a:defRPr/>
            </a:pPr>
            <a:r>
              <a:rPr lang="ru-RU" sz="1400" dirty="0"/>
              <a:t>страховая деятельность:</a:t>
            </a:r>
          </a:p>
          <a:p>
            <a:pPr>
              <a:defRPr/>
            </a:pPr>
            <a:r>
              <a:rPr lang="ru-RU" sz="1400" dirty="0"/>
              <a:t>способностью осуществлять оперативное планирование продаж, организовывать розничные продажи, реализовывать различные технологии продаж в страховании, анализировать эффективность каждого канала продаж (ПК-29);</a:t>
            </a:r>
          </a:p>
          <a:p>
            <a:pPr>
              <a:defRPr/>
            </a:pPr>
            <a:r>
              <a:rPr lang="ru-RU" sz="1400" dirty="0"/>
              <a:t>способностью документально оформлять страховые операции, вести учет страховых договоров, анализировать основные показатели продаж страховой организации (ПК-30);</a:t>
            </a:r>
          </a:p>
          <a:p>
            <a:pPr>
              <a:defRPr/>
            </a:pPr>
            <a:r>
              <a:rPr lang="ru-RU" sz="1400" dirty="0"/>
              <a:t>способностью осуществлять действия по оформлению страхового случая, составлять отчеты, статистику убытков, принимать меры по предупреждению страхового мошенничества (ПК-31);</a:t>
            </a:r>
          </a:p>
          <a:p>
            <a:pPr>
              <a:defRPr/>
            </a:pPr>
            <a:r>
              <a:rPr lang="ru-RU" sz="1400" dirty="0"/>
              <a:t>способностью вести бухгалтерский учет в страховой организации, составлять отчетность для предоставления в органы надзора (ПК-32).</a:t>
            </a:r>
          </a:p>
          <a:p>
            <a:pPr>
              <a:defRPr/>
            </a:pPr>
            <a:endParaRPr lang="ru-RU" dirty="0"/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4699CB4-1E99-4467-9594-84DF3A0DB57E}" type="slidenum">
              <a:rPr lang="ru-RU" altLang="ru-RU" sz="140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19</a:t>
            </a:fld>
            <a:endParaRPr lang="ru-RU" altLang="ru-RU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969356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93DB30E-92F7-49B9-B82F-731166CA9B5F}" type="slidenum">
              <a:rPr lang="ru-RU" altLang="ru-RU" sz="140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ru-RU" altLang="ru-RU" sz="1400">
              <a:solidFill>
                <a:srgbClr val="000000"/>
              </a:solidFill>
            </a:endParaRPr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1638300" y="76200"/>
            <a:ext cx="8915400" cy="1143000"/>
          </a:xfrm>
        </p:spPr>
        <p:txBody>
          <a:bodyPr/>
          <a:lstStyle/>
          <a:p>
            <a:endParaRPr lang="ru-RU" altLang="ru-RU" sz="2800" b="1">
              <a:solidFill>
                <a:schemeClr val="bg1"/>
              </a:solidFill>
            </a:endParaRP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03388" y="1341438"/>
            <a:ext cx="8915400" cy="5257800"/>
          </a:xfrm>
        </p:spPr>
        <p:txBody>
          <a:bodyPr/>
          <a:lstStyle/>
          <a:p>
            <a:pPr marL="0" indent="0">
              <a:buNone/>
            </a:pPr>
            <a:r>
              <a:rPr lang="ru-RU" altLang="ru-RU" sz="1800"/>
              <a:t>Объем программы бакалавриата составляет 240 зачетных единиц (далее - з.е.) вне зависимости от формы обучения, применяемых образовательных технологий, реализации программы бакалавриата с использованием сетевой формы, реализации программы бакалавриата по индивидуальному учебному плану, в том числе ускоренному обучению.</a:t>
            </a:r>
          </a:p>
          <a:p>
            <a:pPr marL="0" indent="0">
              <a:buNone/>
            </a:pPr>
            <a:r>
              <a:rPr lang="ru-RU" altLang="ru-RU" sz="1800"/>
              <a:t>Срок получения образования по программе бакалавриата:</a:t>
            </a:r>
          </a:p>
          <a:p>
            <a:pPr marL="0" indent="0">
              <a:buNone/>
            </a:pPr>
            <a:r>
              <a:rPr lang="ru-RU" altLang="ru-RU" sz="1800"/>
              <a:t>в очной форме обучения, включая каникулы, предоставляемые после прохождения государственной итоговой аттестаций, вне зависимости от применяемых образовательных технологий, составляет 4 года. Объем программы бакалавриата в очной форме обучения, реализуемый за один учебный год, составляет 60 з.е.;</a:t>
            </a:r>
          </a:p>
          <a:p>
            <a:pPr marL="0" indent="0">
              <a:buNone/>
            </a:pPr>
            <a:r>
              <a:rPr lang="ru-RU" altLang="ru-RU" sz="1800"/>
              <a:t>в очно-заочной или заочной формах обучения, вне зависимости от применяемых образовательных технологий, увеличивается не менее чем на 6 месяцев и не более чем на 1 год по сравнению со сроком получения образования по очной форме обучения. Объем программы бакалавриата за один учебный год в очно-заочной или заочной формах обучения не может составлять более 75 з.е.</a:t>
            </a:r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1143001" y="1298190"/>
            <a:ext cx="18473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1200" b="1">
              <a:solidFill>
                <a:srgbClr val="000099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8874975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Номер слайда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9CCEB84-2F4C-46F7-810F-8414818133ED}" type="slidenum">
              <a:rPr lang="ru-RU" altLang="ru-RU" sz="140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ru-RU" altLang="ru-RU" sz="1400">
              <a:solidFill>
                <a:srgbClr val="000000"/>
              </a:solidFill>
            </a:endParaRPr>
          </a:p>
        </p:txBody>
      </p:sp>
      <p:sp>
        <p:nvSpPr>
          <p:cNvPr id="13315" name="Rectangle 164"/>
          <p:cNvSpPr>
            <a:spLocks noGrp="1" noChangeArrowheads="1"/>
          </p:cNvSpPr>
          <p:nvPr>
            <p:ph type="title"/>
          </p:nvPr>
        </p:nvSpPr>
        <p:spPr>
          <a:xfrm>
            <a:off x="1458913" y="0"/>
            <a:ext cx="8915400" cy="1143000"/>
          </a:xfrm>
        </p:spPr>
        <p:txBody>
          <a:bodyPr/>
          <a:lstStyle/>
          <a:p>
            <a:endParaRPr lang="ru-RU" altLang="ru-RU" sz="3200">
              <a:solidFill>
                <a:schemeClr val="bg1"/>
              </a:solidFill>
            </a:endParaRPr>
          </a:p>
        </p:txBody>
      </p:sp>
      <p:sp>
        <p:nvSpPr>
          <p:cNvPr id="13316" name="Прямоугольник 1"/>
          <p:cNvSpPr>
            <a:spLocks noChangeArrowheads="1"/>
          </p:cNvSpPr>
          <p:nvPr/>
        </p:nvSpPr>
        <p:spPr bwMode="auto">
          <a:xfrm>
            <a:off x="1458914" y="1858963"/>
            <a:ext cx="9590087" cy="5122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492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000" b="1">
                <a:solidFill>
                  <a:srgbClr val="000099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Область профессиональной деятельности выпускников, освоивших программу бакалавриата, включает:</a:t>
            </a:r>
          </a:p>
          <a:p>
            <a:pPr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>
                <a:solidFill>
                  <a:srgbClr val="000099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экономические, финансовые, маркетинговые, производственно-экономические и аналитические службы организаций различных отраслей, сфер и форм собственности;</a:t>
            </a:r>
          </a:p>
          <a:p>
            <a:pPr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>
                <a:solidFill>
                  <a:srgbClr val="000099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финансовые, кредитные и страховые учреждения;</a:t>
            </a:r>
          </a:p>
          <a:p>
            <a:pPr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>
                <a:solidFill>
                  <a:srgbClr val="000099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органы государственной и муниципальной власти;</a:t>
            </a:r>
          </a:p>
          <a:p>
            <a:pPr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>
                <a:solidFill>
                  <a:srgbClr val="000099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академические и ведомственные научно-исследовательские организации;</a:t>
            </a:r>
          </a:p>
          <a:p>
            <a:pPr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>
                <a:solidFill>
                  <a:srgbClr val="000099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учреждения системы высшего и среднего профессионального образования, среднего общего образования, системы дополнительного образования.</a:t>
            </a:r>
          </a:p>
          <a:p>
            <a:pPr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2000" b="1">
              <a:solidFill>
                <a:srgbClr val="000099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2566097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A00E55D-BC81-43CF-A60C-07E9A22C5CFA}" type="slidenum">
              <a:rPr lang="ru-RU" altLang="ru-RU" sz="140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ru-RU" altLang="ru-RU" sz="1400">
              <a:solidFill>
                <a:srgbClr val="000000"/>
              </a:solidFill>
            </a:endParaRPr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1638300" y="115888"/>
            <a:ext cx="8915400" cy="1143000"/>
          </a:xfrm>
        </p:spPr>
        <p:txBody>
          <a:bodyPr/>
          <a:lstStyle/>
          <a:p>
            <a:endParaRPr lang="ru-RU" altLang="ru-RU" sz="3200">
              <a:solidFill>
                <a:schemeClr val="bg1"/>
              </a:solidFill>
            </a:endParaRPr>
          </a:p>
        </p:txBody>
      </p:sp>
      <p:sp>
        <p:nvSpPr>
          <p:cNvPr id="14340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altLang="ru-RU" sz="2800"/>
              <a:t>Объектами профессиональной деятельности выпускников, освоивших программу бакалавриата, являются поведение хозяйствующих агентов, их затраты и результаты, функционирующие рынки, финансовые и информационные потоки, производственные процессы</a:t>
            </a:r>
            <a:endParaRPr lang="ru-RU" altLang="ru-RU" smtClean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95145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1487488" y="188913"/>
            <a:ext cx="8915400" cy="1143000"/>
          </a:xfrm>
        </p:spPr>
        <p:txBody>
          <a:bodyPr/>
          <a:lstStyle/>
          <a:p>
            <a:r>
              <a:rPr lang="ru-RU" altLang="ru-RU" sz="3600"/>
              <a:t/>
            </a:r>
            <a:br>
              <a:rPr lang="ru-RU" altLang="ru-RU" sz="3600"/>
            </a:br>
            <a:endParaRPr lang="ru-RU" altLang="ru-RU" sz="3600">
              <a:solidFill>
                <a:schemeClr val="bg1"/>
              </a:solidFill>
            </a:endParaRPr>
          </a:p>
        </p:txBody>
      </p:sp>
      <p:sp>
        <p:nvSpPr>
          <p:cNvPr id="17411" name="Объект 2"/>
          <p:cNvSpPr>
            <a:spLocks noGrp="1"/>
          </p:cNvSpPr>
          <p:nvPr>
            <p:ph idx="1"/>
          </p:nvPr>
        </p:nvSpPr>
        <p:spPr>
          <a:xfrm>
            <a:off x="1638300" y="1125538"/>
            <a:ext cx="8915400" cy="4525962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ru-RU" sz="2000" i="1" dirty="0"/>
              <a:t>Виды профессиональной деятельности, к которым готовятся выпускники, освоившие программу бакалавриата:</a:t>
            </a:r>
          </a:p>
          <a:p>
            <a:pPr>
              <a:defRPr/>
            </a:pPr>
            <a:r>
              <a:rPr lang="ru-RU" sz="2000" i="1" dirty="0"/>
              <a:t>расчетно-экономическая;</a:t>
            </a:r>
          </a:p>
          <a:p>
            <a:pPr>
              <a:defRPr/>
            </a:pPr>
            <a:r>
              <a:rPr lang="ru-RU" sz="2000" i="1" dirty="0"/>
              <a:t>аналитическая, научно-исследовательская;</a:t>
            </a:r>
          </a:p>
          <a:p>
            <a:pPr>
              <a:defRPr/>
            </a:pPr>
            <a:r>
              <a:rPr lang="ru-RU" sz="2000" i="1" dirty="0"/>
              <a:t>организационно-управленческая;</a:t>
            </a:r>
          </a:p>
          <a:p>
            <a:pPr>
              <a:defRPr/>
            </a:pPr>
            <a:r>
              <a:rPr lang="ru-RU" sz="2000" i="1" dirty="0"/>
              <a:t>педагогическая;</a:t>
            </a:r>
          </a:p>
          <a:p>
            <a:pPr>
              <a:defRPr/>
            </a:pPr>
            <a:r>
              <a:rPr lang="ru-RU" sz="2000" i="1" dirty="0"/>
              <a:t>учетная;</a:t>
            </a:r>
          </a:p>
          <a:p>
            <a:pPr>
              <a:defRPr/>
            </a:pPr>
            <a:r>
              <a:rPr lang="ru-RU" sz="2000" i="1" dirty="0"/>
              <a:t>расчетно-финансовая;</a:t>
            </a:r>
          </a:p>
          <a:p>
            <a:pPr>
              <a:defRPr/>
            </a:pPr>
            <a:r>
              <a:rPr lang="ru-RU" sz="2000" i="1" dirty="0"/>
              <a:t>банковская;</a:t>
            </a:r>
          </a:p>
          <a:p>
            <a:pPr>
              <a:defRPr/>
            </a:pPr>
            <a:r>
              <a:rPr lang="ru-RU" sz="2000" i="1" dirty="0"/>
              <a:t>страховая.</a:t>
            </a:r>
          </a:p>
          <a:p>
            <a:pPr marL="0" indent="0">
              <a:buNone/>
              <a:defRPr/>
            </a:pPr>
            <a:endParaRPr lang="ru-RU" altLang="ru-RU" dirty="0"/>
          </a:p>
        </p:txBody>
      </p:sp>
      <p:sp>
        <p:nvSpPr>
          <p:cNvPr id="15364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B9BA6B2-DF6C-4D68-A650-B8ED2EFF4333}" type="slidenum">
              <a:rPr lang="ru-RU" altLang="ru-RU" sz="140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ru-RU" altLang="ru-RU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1050357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1800">
                <a:solidFill>
                  <a:schemeClr val="bg1"/>
                </a:solidFill>
              </a:rPr>
              <a:t/>
            </a:r>
            <a:br>
              <a:rPr lang="ru-RU" altLang="ru-RU" sz="1800">
                <a:solidFill>
                  <a:schemeClr val="bg1"/>
                </a:solidFill>
              </a:rPr>
            </a:br>
            <a:endParaRPr lang="ru-RU" altLang="ru-RU" sz="180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46238" y="1411288"/>
            <a:ext cx="8915400" cy="4525962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ru-RU" sz="1400" b="1" dirty="0"/>
              <a:t>расчетно-экономическая деятельность:</a:t>
            </a:r>
          </a:p>
          <a:p>
            <a:pPr>
              <a:defRPr/>
            </a:pPr>
            <a:r>
              <a:rPr lang="ru-RU" sz="1400" dirty="0"/>
              <a:t>подготовка исходных данных для проведения расчетов экономических и социально-экономических показателей, характеризующих деятельность хозяйствующих субъектов;</a:t>
            </a:r>
          </a:p>
          <a:p>
            <a:pPr>
              <a:defRPr/>
            </a:pPr>
            <a:r>
              <a:rPr lang="ru-RU" sz="1400" dirty="0"/>
              <a:t>проведение расчетов экономических и социально-экономических показателей на основе типовых методик с учетом действующей нормативно-правовой базы;</a:t>
            </a:r>
          </a:p>
          <a:p>
            <a:pPr>
              <a:defRPr/>
            </a:pPr>
            <a:r>
              <a:rPr lang="ru-RU" sz="1400" dirty="0"/>
              <a:t>разработка экономических разделов планов предприятий различных форм собственности, организаций, ведомств;</a:t>
            </a:r>
          </a:p>
          <a:p>
            <a:pPr marL="0" indent="0">
              <a:buNone/>
              <a:defRPr/>
            </a:pPr>
            <a:r>
              <a:rPr lang="ru-RU" sz="1400" b="1" dirty="0"/>
              <a:t>аналитическая, научно-исследовательская деятельность: </a:t>
            </a:r>
            <a:endParaRPr lang="en-US" sz="1400" b="1" dirty="0"/>
          </a:p>
          <a:p>
            <a:pPr>
              <a:defRPr/>
            </a:pPr>
            <a:r>
              <a:rPr lang="ru-RU" sz="1400" dirty="0"/>
              <a:t>поиск информации по полученному заданию, сбор и анализ данных, необходимых для проведения конкретных экономических расчетов;</a:t>
            </a:r>
          </a:p>
          <a:p>
            <a:pPr>
              <a:defRPr/>
            </a:pPr>
            <a:r>
              <a:rPr lang="ru-RU" sz="1400" dirty="0"/>
              <a:t>обработка массивов экономических данных в соответствии с поставленной задачей, анализ, оценка, интерпретация полученных результатов и обоснование выводов;</a:t>
            </a:r>
          </a:p>
          <a:p>
            <a:pPr>
              <a:defRPr/>
            </a:pPr>
            <a:r>
              <a:rPr lang="ru-RU" sz="1400" dirty="0"/>
              <a:t>построение стандартных теоретических и эконометрических моделей исследуемых процессов, явлений и объектов, относящихся к области профессиональной деятельности, анализ и интерпретация полученных результатов;</a:t>
            </a:r>
          </a:p>
          <a:p>
            <a:pPr>
              <a:defRPr/>
            </a:pPr>
            <a:r>
              <a:rPr lang="ru-RU" sz="1400" dirty="0"/>
              <a:t>анализ и интерпретация показателей, характеризующих социально- экономические процессы и явления на микро- и макро- уровне как в России, так и за рубежом;</a:t>
            </a:r>
          </a:p>
          <a:p>
            <a:pPr>
              <a:defRPr/>
            </a:pPr>
            <a:r>
              <a:rPr lang="ru-RU" sz="1400" dirty="0"/>
              <a:t>подготовка информационных обзоров, аналитических отчетов; проведение статистических обследований, опросов, анкетирования и первичная обработка их результатов;</a:t>
            </a:r>
          </a:p>
          <a:p>
            <a:pPr>
              <a:defRPr/>
            </a:pPr>
            <a:r>
              <a:rPr lang="ru-RU" sz="1400" dirty="0"/>
              <a:t>участие в разработке проектных решений в области профессиональной деятельности, подготовке предложений и мероприятий по реализации разработанных проектов и программ;</a:t>
            </a:r>
          </a:p>
          <a:p>
            <a:pPr marL="0" indent="0" algn="just">
              <a:buNone/>
              <a:defRPr/>
            </a:pPr>
            <a:endParaRPr lang="ru-RU" sz="2400" dirty="0">
              <a:solidFill>
                <a:schemeClr val="accent6"/>
              </a:solidFill>
            </a:endParaRPr>
          </a:p>
        </p:txBody>
      </p:sp>
      <p:sp>
        <p:nvSpPr>
          <p:cNvPr id="16388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3D14439-D01C-4198-A58C-0A163425F0E8}" type="slidenum">
              <a:rPr lang="ru-RU" altLang="ru-RU" sz="140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ru-RU" altLang="ru-RU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987354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ru-RU" sz="1800" b="1" dirty="0"/>
              <a:t>организационно-управленческая деятельность:</a:t>
            </a:r>
          </a:p>
          <a:p>
            <a:pPr>
              <a:defRPr/>
            </a:pPr>
            <a:r>
              <a:rPr lang="ru-RU" sz="1800" dirty="0"/>
              <a:t>участие в разработке вариантов управленческих решений, обосновании их выбора на основе критериев социально-экономической эффективности с учетом рисков и возможных социально-экономических последствий принимаемых решений;</a:t>
            </a:r>
          </a:p>
          <a:p>
            <a:pPr>
              <a:defRPr/>
            </a:pPr>
            <a:r>
              <a:rPr lang="ru-RU" sz="1800" dirty="0"/>
              <a:t>организация выполнения порученного этапа работы;</a:t>
            </a:r>
          </a:p>
          <a:p>
            <a:pPr>
              <a:defRPr/>
            </a:pPr>
            <a:r>
              <a:rPr lang="ru-RU" sz="1800" dirty="0"/>
              <a:t>оперативное управление малыми коллективами и группами, сформированными для реализации конкретного экономического проекта;</a:t>
            </a:r>
          </a:p>
          <a:p>
            <a:pPr>
              <a:defRPr/>
            </a:pPr>
            <a:r>
              <a:rPr lang="ru-RU" sz="1800" dirty="0"/>
              <a:t>участие в подготовке и принятии решений по вопросам организации управления и совершенствования деятельности экономических служб и подразделений предприятий различных форм собственности, организаций, ведомств с учетом правовых, административных и других ограничений;</a:t>
            </a:r>
          </a:p>
          <a:p>
            <a:pPr>
              <a:defRPr/>
            </a:pPr>
            <a:endParaRPr lang="ru-RU" dirty="0"/>
          </a:p>
        </p:txBody>
      </p:sp>
      <p:sp>
        <p:nvSpPr>
          <p:cNvPr id="17412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05256D2-0B5C-48AB-9C59-E8AEF0240B28}" type="slidenum">
              <a:rPr lang="ru-RU" altLang="ru-RU" sz="140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ru-RU" altLang="ru-RU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641424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16050" y="1125538"/>
            <a:ext cx="8915400" cy="4525962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ru-RU" sz="1800" b="1" dirty="0"/>
              <a:t>педагогическая деятельность:</a:t>
            </a:r>
          </a:p>
          <a:p>
            <a:pPr>
              <a:defRPr/>
            </a:pPr>
            <a:r>
              <a:rPr lang="ru-RU" sz="1800" dirty="0"/>
              <a:t>преподавание экономических дисциплин в учреждениях системы высшего и среднего профессионального образования, среднего общего образования, системы дополнительного образования.</a:t>
            </a:r>
          </a:p>
          <a:p>
            <a:pPr>
              <a:defRPr/>
            </a:pPr>
            <a:r>
              <a:rPr lang="ru-RU" sz="1800" dirty="0"/>
              <a:t>При разработке и реализации программ бакалавриата образовательная организация ориентируется на конкретный вид (виды) профессиональной деятельности, к которому (которым) готовится бакалавр, исходя из потребностей рынка труда, научно-исследовательского и материально-технического ресурса образовательной организации;</a:t>
            </a:r>
          </a:p>
          <a:p>
            <a:pPr marL="0" indent="0">
              <a:buNone/>
              <a:defRPr/>
            </a:pPr>
            <a:r>
              <a:rPr lang="ru-RU" sz="1800" b="1" dirty="0"/>
              <a:t>учетная деятельность:</a:t>
            </a:r>
          </a:p>
          <a:p>
            <a:pPr>
              <a:defRPr/>
            </a:pPr>
            <a:r>
              <a:rPr lang="ru-RU" sz="1800" dirty="0"/>
              <a:t>документирование хозяйственных операций и ведение бухгалтерского учета имущества организации;</a:t>
            </a:r>
          </a:p>
          <a:p>
            <a:pPr>
              <a:defRPr/>
            </a:pPr>
            <a:r>
              <a:rPr lang="ru-RU" sz="1800" dirty="0"/>
              <a:t>ведение бухгалтерского учета источников формирования имущества, выполнение работ по инвентаризации имущества и финансовых обязательств организации;</a:t>
            </a:r>
          </a:p>
          <a:p>
            <a:pPr>
              <a:defRPr/>
            </a:pPr>
            <a:r>
              <a:rPr lang="ru-RU" sz="1800" dirty="0"/>
              <a:t>проведение расчетов с бюджетом и внебюджетными фондами;</a:t>
            </a:r>
          </a:p>
          <a:p>
            <a:pPr>
              <a:defRPr/>
            </a:pPr>
            <a:r>
              <a:rPr lang="ru-RU" sz="1800" dirty="0"/>
              <a:t>составление и использование бухгалтерской отчетности;</a:t>
            </a:r>
          </a:p>
          <a:p>
            <a:pPr>
              <a:defRPr/>
            </a:pPr>
            <a:r>
              <a:rPr lang="ru-RU" sz="1800" dirty="0"/>
              <a:t>осуществление налогового учета и налогового планирования в организации.</a:t>
            </a:r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83DB4E2-4D6A-45A9-A596-BCE2CF6957D1}" type="slidenum">
              <a:rPr lang="ru-RU" altLang="ru-RU" sz="140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ru-RU" altLang="ru-RU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283304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57350" y="1196976"/>
            <a:ext cx="8915400" cy="4525963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ru-RU" sz="1800" b="1" dirty="0"/>
              <a:t>расчетно-финансовая деятельность:</a:t>
            </a:r>
          </a:p>
          <a:p>
            <a:pPr>
              <a:defRPr/>
            </a:pPr>
            <a:r>
              <a:rPr lang="ru-RU" sz="1800" dirty="0"/>
              <a:t>участие в осуществлении финансово-экономического планирования в секторе государственного и муниципального управления и организации исполнения бюджетов бюджетной системы Российской Федерации;</a:t>
            </a:r>
          </a:p>
          <a:p>
            <a:pPr>
              <a:defRPr/>
            </a:pPr>
            <a:r>
              <a:rPr lang="ru-RU" sz="1800" dirty="0"/>
              <a:t>ведение расчетов с бюджетами бюджетной системы Российской Федерации; составление финансовых расчетов и осуществление финансовых операций; осуществление профессионального применения законодательства и иных нормативных правовых актов Российской Федерации, регулирующих финансовую деятельность;</a:t>
            </a:r>
          </a:p>
          <a:p>
            <a:pPr>
              <a:defRPr/>
            </a:pPr>
            <a:r>
              <a:rPr lang="ru-RU" sz="1800" dirty="0"/>
              <a:t>участие в организации и осуществлении финансового контроля в секторе государственного и муниципального управления;</a:t>
            </a:r>
            <a:endParaRPr lang="en-US" sz="1800" dirty="0"/>
          </a:p>
          <a:p>
            <a:pPr marL="0" indent="0">
              <a:buNone/>
              <a:defRPr/>
            </a:pPr>
            <a:r>
              <a:rPr lang="ru-RU" sz="1800" dirty="0"/>
              <a:t> </a:t>
            </a:r>
            <a:r>
              <a:rPr lang="ru-RU" sz="1800" b="1" dirty="0"/>
              <a:t>банковская деятельность: </a:t>
            </a:r>
            <a:r>
              <a:rPr lang="ru-RU" sz="1800" dirty="0"/>
              <a:t>ведение расчетных операций; осуществление кредитных операций; выполнение операций с ценными бумагами;</a:t>
            </a:r>
          </a:p>
          <a:p>
            <a:pPr>
              <a:defRPr/>
            </a:pPr>
            <a:r>
              <a:rPr lang="ru-RU" sz="1800" dirty="0"/>
              <a:t>осуществление операций, связанных с выполнением учреждениями Банка России основных функций;</a:t>
            </a:r>
          </a:p>
          <a:p>
            <a:pPr>
              <a:defRPr/>
            </a:pPr>
            <a:r>
              <a:rPr lang="ru-RU" sz="1800" dirty="0"/>
              <a:t>выполнение внутрибанковских операций;</a:t>
            </a:r>
            <a:endParaRPr lang="en-US" sz="1800" dirty="0"/>
          </a:p>
          <a:p>
            <a:pPr marL="0" indent="0">
              <a:buNone/>
              <a:defRPr/>
            </a:pPr>
            <a:r>
              <a:rPr lang="ru-RU" sz="1600" dirty="0"/>
              <a:t> </a:t>
            </a:r>
            <a:endParaRPr lang="ru-RU" dirty="0"/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4099658-EDB5-4967-9E7F-004BE737937C}" type="slidenum">
              <a:rPr lang="ru-RU" altLang="ru-RU" sz="140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ru-RU" altLang="ru-RU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627163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ru-RU" sz="1200" b="1" i="0" u="none" strike="noStrike" cap="none" normalizeH="0" baseline="0" smtClean="0">
            <a:ln>
              <a:noFill/>
            </a:ln>
            <a:solidFill>
              <a:srgbClr val="0000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ru-RU" sz="1200" b="1" i="0" u="none" strike="noStrike" cap="none" normalizeH="0" baseline="0" smtClean="0">
            <a:ln>
              <a:noFill/>
            </a:ln>
            <a:solidFill>
              <a:srgbClr val="0000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1839</Words>
  <Application>Microsoft Office PowerPoint</Application>
  <PresentationFormat>Широкоэкранный</PresentationFormat>
  <Paragraphs>141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2" baseType="lpstr">
      <vt:lpstr>Arial</vt:lpstr>
      <vt:lpstr>Calibri</vt:lpstr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evros1983@outlook.com</dc:creator>
  <cp:lastModifiedBy>evros1983@outlook.com</cp:lastModifiedBy>
  <cp:revision>1</cp:revision>
  <dcterms:created xsi:type="dcterms:W3CDTF">2020-11-24T09:55:44Z</dcterms:created>
  <dcterms:modified xsi:type="dcterms:W3CDTF">2020-11-24T09:56:01Z</dcterms:modified>
</cp:coreProperties>
</file>